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03" r:id="rId4"/>
    <p:sldMasterId id="2147483806" r:id="rId5"/>
    <p:sldMasterId id="2147483807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</p:sldIdLst>
  <p:sldSz cx="9144000" cy="5143500" type="screen16x9"/>
  <p:notesSz cx="6858000" cy="9144000"/>
  <p:embeddedFontLs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Inter" panose="020B0604020202020204" charset="0"/>
      <p:regular r:id="rId30"/>
      <p:bold r:id="rId31"/>
      <p:italic r:id="rId32"/>
      <p:boldItalic r:id="rId33"/>
    </p:embeddedFont>
    <p:embeddedFont>
      <p:font typeface="Inter ExtraLight" panose="020B0604020202020204" charset="0"/>
      <p:regular r:id="rId34"/>
      <p:bold r:id="rId35"/>
      <p:italic r:id="rId36"/>
      <p:boldItalic r:id="rId37"/>
    </p:embeddedFont>
    <p:embeddedFont>
      <p:font typeface="Inter Light" panose="020B0604020202020204" charset="0"/>
      <p:regular r:id="rId38"/>
      <p:bold r:id="rId39"/>
      <p:italic r:id="rId40"/>
      <p:boldItalic r:id="rId41"/>
    </p:embeddedFont>
    <p:embeddedFont>
      <p:font typeface="Inter Medium" panose="020B0604020202020204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4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4.xml"/><Relationship Id="rId41" Type="http://schemas.openxmlformats.org/officeDocument/2006/relationships/font" Target="fonts/font16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er, Cameron" userId="35fae466-d961-4b78-a524-9d76ff5859d4" providerId="ADAL" clId="{B789ED79-EFA1-4016-8A12-966603A2CFFB}"/>
    <pc:docChg chg="custSel modSld">
      <pc:chgData name="Vasser, Cameron" userId="35fae466-d961-4b78-a524-9d76ff5859d4" providerId="ADAL" clId="{B789ED79-EFA1-4016-8A12-966603A2CFFB}" dt="2026-03-19T15:18:35.275" v="1" actId="27636"/>
      <pc:docMkLst>
        <pc:docMk/>
      </pc:docMkLst>
      <pc:sldChg chg="modSp mod">
        <pc:chgData name="Vasser, Cameron" userId="35fae466-d961-4b78-a524-9d76ff5859d4" providerId="ADAL" clId="{B789ED79-EFA1-4016-8A12-966603A2CFFB}" dt="2026-03-19T15:18:35.232" v="0" actId="27636"/>
        <pc:sldMkLst>
          <pc:docMk/>
          <pc:sldMk cId="0" sldId="259"/>
        </pc:sldMkLst>
        <pc:spChg chg="mod">
          <ac:chgData name="Vasser, Cameron" userId="35fae466-d961-4b78-a524-9d76ff5859d4" providerId="ADAL" clId="{B789ED79-EFA1-4016-8A12-966603A2CFFB}" dt="2026-03-19T15:18:35.232" v="0" actId="27636"/>
          <ac:spMkLst>
            <pc:docMk/>
            <pc:sldMk cId="0" sldId="259"/>
            <ac:spMk id="758" creationId="{00000000-0000-0000-0000-000000000000}"/>
          </ac:spMkLst>
        </pc:spChg>
      </pc:sldChg>
      <pc:sldChg chg="modSp mod">
        <pc:chgData name="Vasser, Cameron" userId="35fae466-d961-4b78-a524-9d76ff5859d4" providerId="ADAL" clId="{B789ED79-EFA1-4016-8A12-966603A2CFFB}" dt="2026-03-19T15:18:35.275" v="1" actId="27636"/>
        <pc:sldMkLst>
          <pc:docMk/>
          <pc:sldMk cId="0" sldId="271"/>
        </pc:sldMkLst>
        <pc:spChg chg="mod">
          <ac:chgData name="Vasser, Cameron" userId="35fae466-d961-4b78-a524-9d76ff5859d4" providerId="ADAL" clId="{B789ED79-EFA1-4016-8A12-966603A2CFFB}" dt="2026-03-19T15:18:35.275" v="1" actId="27636"/>
          <ac:spMkLst>
            <pc:docMk/>
            <pc:sldMk cId="0" sldId="271"/>
            <ac:spMk id="9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babfd3d561_0_5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babfd3d561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d3e2561fe6_0_1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d3e2561fe6_0_1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d3e2561fe6_0_1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d3e2561fe6_0_1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d3e2561fe6_0_1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d3e2561fe6_0_1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d3e2561fe6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d3e2561fe6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d3e2561fe6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d3e2561fe6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d90f17c37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d90f17c37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d90f17c37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d90f17c374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d90f17c37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d90f17c37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d90f17c37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d90f17c37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b939057d9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b939057d9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053ceab3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053ceab3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ce5acbc8b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ce5acbc8b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d55a79368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d55a79368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d7569c98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d7569c98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d78a0ccc6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d78a0ccc6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babfd3d561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babfd3d561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d3e2561fe6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d3e2561fe6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Laptop Phone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5335481" y="1238643"/>
            <a:ext cx="4228500" cy="26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3"/>
          </p:nvPr>
        </p:nvSpPr>
        <p:spPr>
          <a:xfrm>
            <a:off x="4150323" y="1999069"/>
            <a:ext cx="10515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38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38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38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622" name="Google Shape;622;p13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3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9pPr>
          </a:lstStyle>
          <a:p>
            <a:endParaRPr/>
          </a:p>
        </p:txBody>
      </p:sp>
      <p:sp>
        <p:nvSpPr>
          <p:cNvPr id="626" name="Google Shape;626;p13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0"/>
          <p:cNvSpPr/>
          <p:nvPr/>
        </p:nvSpPr>
        <p:spPr>
          <a:xfrm rot="10800000" flipH="1">
            <a:off x="0" y="920400"/>
            <a:ext cx="9144000" cy="42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40"/>
          <p:cNvSpPr txBox="1">
            <a:spLocks noGrp="1"/>
          </p:cNvSpPr>
          <p:nvPr>
            <p:ph type="title"/>
          </p:nvPr>
        </p:nvSpPr>
        <p:spPr>
          <a:xfrm>
            <a:off x="471900" y="70488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Inter"/>
              <a:buNone/>
              <a:defRPr sz="25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140"/>
          <p:cNvSpPr txBox="1">
            <a:spLocks noGrp="1"/>
          </p:cNvSpPr>
          <p:nvPr>
            <p:ph type="body" idx="1"/>
          </p:nvPr>
        </p:nvSpPr>
        <p:spPr>
          <a:xfrm>
            <a:off x="471900" y="1338800"/>
            <a:ext cx="8222100" cy="32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800"/>
              <a:buFont typeface="Inter Light"/>
              <a:buChar char="●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○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■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●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○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■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●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○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■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631" name="Google Shape;631;p140"/>
          <p:cNvSpPr txBox="1">
            <a:spLocks noGrp="1"/>
          </p:cNvSpPr>
          <p:nvPr>
            <p:ph type="sldNum" idx="12"/>
          </p:nvPr>
        </p:nvSpPr>
        <p:spPr>
          <a:xfrm>
            <a:off x="8523550" y="4801350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999999"/>
                </a:solidFill>
              </a:defRPr>
            </a:lvl1pPr>
            <a:lvl2pPr lvl="1" rtl="0">
              <a:buNone/>
              <a:defRPr>
                <a:solidFill>
                  <a:srgbClr val="999999"/>
                </a:solidFill>
              </a:defRPr>
            </a:lvl2pPr>
            <a:lvl3pPr lvl="2" rtl="0">
              <a:buNone/>
              <a:defRPr>
                <a:solidFill>
                  <a:srgbClr val="999999"/>
                </a:solidFill>
              </a:defRPr>
            </a:lvl3pPr>
            <a:lvl4pPr lvl="3" rtl="0">
              <a:buNone/>
              <a:defRPr>
                <a:solidFill>
                  <a:srgbClr val="999999"/>
                </a:solidFill>
              </a:defRPr>
            </a:lvl4pPr>
            <a:lvl5pPr lvl="4" rtl="0">
              <a:buNone/>
              <a:defRPr>
                <a:solidFill>
                  <a:srgbClr val="999999"/>
                </a:solidFill>
              </a:defRPr>
            </a:lvl5pPr>
            <a:lvl6pPr lvl="5" rtl="0">
              <a:buNone/>
              <a:defRPr>
                <a:solidFill>
                  <a:srgbClr val="999999"/>
                </a:solidFill>
              </a:defRPr>
            </a:lvl6pPr>
            <a:lvl7pPr lvl="6" rtl="0">
              <a:buNone/>
              <a:defRPr>
                <a:solidFill>
                  <a:srgbClr val="999999"/>
                </a:solidFill>
              </a:defRPr>
            </a:lvl7pPr>
            <a:lvl8pPr lvl="7" rtl="0">
              <a:buNone/>
              <a:defRPr>
                <a:solidFill>
                  <a:srgbClr val="999999"/>
                </a:solidFill>
              </a:defRPr>
            </a:lvl8pPr>
            <a:lvl9pPr lvl="8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2" name="Google Shape;632;p140"/>
          <p:cNvSpPr txBox="1"/>
          <p:nvPr/>
        </p:nvSpPr>
        <p:spPr>
          <a:xfrm>
            <a:off x="573000" y="4801200"/>
            <a:ext cx="391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VuSpex - Confidential</a:t>
            </a:r>
            <a:endParaRPr sz="10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41"/>
          <p:cNvSpPr/>
          <p:nvPr/>
        </p:nvSpPr>
        <p:spPr>
          <a:xfrm rot="10800000" flipH="1">
            <a:off x="0" y="905700"/>
            <a:ext cx="9144000" cy="423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41"/>
          <p:cNvSpPr txBox="1">
            <a:spLocks noGrp="1"/>
          </p:cNvSpPr>
          <p:nvPr>
            <p:ph type="title"/>
          </p:nvPr>
        </p:nvSpPr>
        <p:spPr>
          <a:xfrm>
            <a:off x="471900" y="1380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41"/>
          <p:cNvSpPr txBox="1">
            <a:spLocks noGrp="1"/>
          </p:cNvSpPr>
          <p:nvPr>
            <p:ph type="body" idx="1"/>
          </p:nvPr>
        </p:nvSpPr>
        <p:spPr>
          <a:xfrm>
            <a:off x="471900" y="1352175"/>
            <a:ext cx="3999900" cy="32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●"/>
              <a:defRPr sz="14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○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■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●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○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■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●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○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■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637" name="Google Shape;637;p141"/>
          <p:cNvSpPr txBox="1">
            <a:spLocks noGrp="1"/>
          </p:cNvSpPr>
          <p:nvPr>
            <p:ph type="body" idx="2"/>
          </p:nvPr>
        </p:nvSpPr>
        <p:spPr>
          <a:xfrm>
            <a:off x="4694250" y="1352075"/>
            <a:ext cx="3999900" cy="32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●"/>
              <a:defRPr sz="14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○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■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●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○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■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●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○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200"/>
              <a:buFont typeface="Inter Light"/>
              <a:buChar char="■"/>
              <a:defRPr sz="12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638" name="Google Shape;638;p1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4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4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2" name="Google Shape;642;p14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3" name="Google Shape;643;p142"/>
          <p:cNvSpPr txBox="1"/>
          <p:nvPr/>
        </p:nvSpPr>
        <p:spPr>
          <a:xfrm>
            <a:off x="573000" y="4801200"/>
            <a:ext cx="391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VuSpex - Confidential</a:t>
            </a:r>
            <a:endParaRPr sz="10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Spex GO">
  <p:cSld name="ONE_COLUMN_TEXT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3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43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7" name="Google Shape;647;p143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●"/>
              <a:defRPr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○"/>
              <a:defRPr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■"/>
              <a:defRPr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●"/>
              <a:defRPr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○"/>
              <a:defRPr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■"/>
              <a:defRPr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●"/>
              <a:defRPr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○"/>
              <a:defRPr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Light"/>
              <a:buChar char="■"/>
              <a:defRPr sz="1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648" name="Google Shape;648;p1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4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71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Font typeface="Inter"/>
              <a:buNone/>
              <a:defRPr sz="5800" b="1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51" name="Google Shape;651;p1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45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4200"/>
              <a:buFont typeface="Inter"/>
              <a:buNone/>
              <a:defRPr sz="4200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4200"/>
              <a:buNone/>
              <a:defRPr sz="4200">
                <a:solidFill>
                  <a:srgbClr val="1B1B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4200"/>
              <a:buNone/>
              <a:defRPr sz="4200">
                <a:solidFill>
                  <a:srgbClr val="1B1B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4200"/>
              <a:buNone/>
              <a:defRPr sz="4200">
                <a:solidFill>
                  <a:srgbClr val="1B1B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4200"/>
              <a:buNone/>
              <a:defRPr sz="4200">
                <a:solidFill>
                  <a:srgbClr val="1B1B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4200"/>
              <a:buNone/>
              <a:defRPr sz="4200">
                <a:solidFill>
                  <a:srgbClr val="1B1B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4200"/>
              <a:buNone/>
              <a:defRPr sz="4200">
                <a:solidFill>
                  <a:srgbClr val="1B1B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4200"/>
              <a:buNone/>
              <a:defRPr sz="4200">
                <a:solidFill>
                  <a:srgbClr val="1B1B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4200"/>
              <a:buNone/>
              <a:defRPr sz="4200">
                <a:solidFill>
                  <a:srgbClr val="1B1B1D"/>
                </a:solidFill>
              </a:defRPr>
            </a:lvl9pPr>
          </a:lstStyle>
          <a:p>
            <a:endParaRPr/>
          </a:p>
        </p:txBody>
      </p:sp>
      <p:sp>
        <p:nvSpPr>
          <p:cNvPr id="655" name="Google Shape;655;p145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2100"/>
              <a:buFont typeface="Inter Light"/>
              <a:buNone/>
              <a:defRPr sz="21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2100"/>
              <a:buFont typeface="Inter Light"/>
              <a:buNone/>
              <a:defRPr sz="21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2100"/>
              <a:buFont typeface="Inter Light"/>
              <a:buNone/>
              <a:defRPr sz="21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2100"/>
              <a:buFont typeface="Inter Light"/>
              <a:buNone/>
              <a:defRPr sz="21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2100"/>
              <a:buFont typeface="Inter Light"/>
              <a:buNone/>
              <a:defRPr sz="21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2100"/>
              <a:buFont typeface="Inter Light"/>
              <a:buNone/>
              <a:defRPr sz="21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2100"/>
              <a:buFont typeface="Inter Light"/>
              <a:buNone/>
              <a:defRPr sz="21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2100"/>
              <a:buFont typeface="Inter Light"/>
              <a:buNone/>
              <a:defRPr sz="21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2100"/>
              <a:buFont typeface="Inter Light"/>
              <a:buNone/>
              <a:defRPr sz="2100"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656" name="Google Shape;656;p1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Light"/>
              <a:buChar char="●"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Light"/>
              <a:buChar char="○"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Light"/>
              <a:buChar char="■"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Light"/>
              <a:buChar char="●"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Light"/>
              <a:buChar char="○"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Light"/>
              <a:buChar char="■"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Light"/>
              <a:buChar char="●"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Light"/>
              <a:buChar char="○"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Light"/>
              <a:buChar char="■"/>
              <a:defRPr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657" name="Google Shape;657;p14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46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46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661" name="Google Shape;661;p14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47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2000"/>
              <a:buFont typeface="Inter"/>
              <a:buNone/>
              <a:defRPr sz="12000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2000"/>
              <a:buNone/>
              <a:defRPr sz="12000">
                <a:solidFill>
                  <a:srgbClr val="0270E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2000"/>
              <a:buNone/>
              <a:defRPr sz="12000">
                <a:solidFill>
                  <a:srgbClr val="0270E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2000"/>
              <a:buNone/>
              <a:defRPr sz="12000">
                <a:solidFill>
                  <a:srgbClr val="0270E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2000"/>
              <a:buNone/>
              <a:defRPr sz="12000">
                <a:solidFill>
                  <a:srgbClr val="0270E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2000"/>
              <a:buNone/>
              <a:defRPr sz="12000">
                <a:solidFill>
                  <a:srgbClr val="0270E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2000"/>
              <a:buNone/>
              <a:defRPr sz="12000">
                <a:solidFill>
                  <a:srgbClr val="0270E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2000"/>
              <a:buNone/>
              <a:defRPr sz="12000">
                <a:solidFill>
                  <a:srgbClr val="0270E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2000"/>
              <a:buNone/>
              <a:defRPr sz="12000">
                <a:solidFill>
                  <a:srgbClr val="0270E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4" name="Google Shape;664;p147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800"/>
              <a:buFont typeface="Inter Light"/>
              <a:buChar char="●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○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■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●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○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■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●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○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1B1B1D"/>
              </a:buClr>
              <a:buSzPts val="1400"/>
              <a:buFont typeface="Inter Light"/>
              <a:buChar char="■"/>
              <a:defRPr>
                <a:solidFill>
                  <a:srgbClr val="1B1B1D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665" name="Google Shape;665;p14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4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4" name="Google Shape;674;p1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5" name="Google Shape;675;p1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5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8" name="Google Shape;678;p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1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1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6" name="Google Shape;686;p15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7" name="Google Shape;687;p1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5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5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4" name="Google Shape;694;p1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5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7" name="Google Shape;697;p1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5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01" name="Google Shape;701;p15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2" name="Google Shape;702;p15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3" name="Google Shape;703;p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5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06" name="Google Shape;706;p1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9" name="Google Shape;709;p15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0" name="Google Shape;710;p1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0270E3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 Light"/>
              <a:buNone/>
              <a:defRPr sz="32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  <a:defRPr sz="3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6" name="Google Shape;616;p13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Char char="●"/>
              <a:defRPr sz="18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○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■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○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■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○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■"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7" name="Google Shape;617;p13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1" name="Google Shape;671;p1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uspex.com/suppor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apps.apple.com/us/app/vuspex-go/id1556156809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hyperlink" Target="https://play.google.com/store/apps/details?id=com.vuspexGO&amp;hl=en_US&amp;gl=US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61"/>
          <p:cNvSpPr txBox="1"/>
          <p:nvPr/>
        </p:nvSpPr>
        <p:spPr>
          <a:xfrm>
            <a:off x="1628325" y="778125"/>
            <a:ext cx="40188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" sz="280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VUSPEX </a:t>
            </a:r>
            <a:r>
              <a:rPr lang="en" sz="2800" b="1" dirty="0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GO</a:t>
            </a:r>
            <a:endParaRPr sz="2800" b="1" dirty="0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" sz="1800" b="1" dirty="0">
                <a:solidFill>
                  <a:srgbClr val="1B1B1D"/>
                </a:solidFill>
                <a:latin typeface="Inter"/>
                <a:ea typeface="Inter"/>
                <a:cs typeface="Inter"/>
                <a:sym typeface="Inter"/>
              </a:rPr>
              <a:t>USER GUIDE for CONTRACTORS and HOMEOWNERS</a:t>
            </a:r>
            <a:endParaRPr sz="1800" b="1" dirty="0">
              <a:solidFill>
                <a:srgbClr val="1B1B1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18" name="Google Shape;718;p161" descr="VuSpex logo dark hori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565" y="0"/>
            <a:ext cx="2467299" cy="778124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61"/>
          <p:cNvSpPr txBox="1"/>
          <p:nvPr/>
        </p:nvSpPr>
        <p:spPr>
          <a:xfrm>
            <a:off x="533100" y="1920100"/>
            <a:ext cx="51141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VuSpex GO is an iOS &amp; Android mobile app for Contractors and customers located at the inspection site. The app enables you to:</a:t>
            </a:r>
            <a:endParaRPr dirty="0">
              <a:solidFill>
                <a:srgbClr val="1B1B1B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82880" marR="0" lvl="0" indent="-180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400"/>
              <a:buFont typeface="Inter"/>
              <a:buChar char="●"/>
            </a:pPr>
            <a:r>
              <a:rPr lang="en" dirty="0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Create an offline field report (Offline Report) and send it to the inspector.</a:t>
            </a:r>
            <a:endParaRPr dirty="0">
              <a:solidFill>
                <a:srgbClr val="1B1B1B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00" dirty="0">
              <a:solidFill>
                <a:srgbClr val="1B1B1B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700" dirty="0">
                <a:solidFill>
                  <a:srgbClr val="1B1B1B"/>
                </a:solidFill>
                <a:latin typeface="Inter"/>
                <a:ea typeface="Inter"/>
                <a:cs typeface="Inter"/>
                <a:sym typeface="Inter"/>
              </a:rPr>
              <a:t>VuSpex GO is compatible with VuSpex AC, our Accela integrated Inspector-based solution.</a:t>
            </a:r>
            <a:endParaRPr sz="700" dirty="0">
              <a:solidFill>
                <a:srgbClr val="1B1B1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20" name="Google Shape;720;p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100" y="180875"/>
            <a:ext cx="2420051" cy="4854374"/>
          </a:xfrm>
          <a:prstGeom prst="rect">
            <a:avLst/>
          </a:prstGeom>
          <a:noFill/>
          <a:ln>
            <a:noFill/>
          </a:ln>
          <a:effectLst>
            <a:outerShdw blurRad="171450" dist="7620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21" name="Google Shape;721;p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808" y="778128"/>
            <a:ext cx="897556" cy="897574"/>
          </a:xfrm>
          <a:prstGeom prst="rect">
            <a:avLst/>
          </a:prstGeom>
          <a:noFill/>
          <a:ln>
            <a:noFill/>
          </a:ln>
          <a:effectLst>
            <a:outerShdw blurRad="114300" dist="76200" dir="5400000" algn="b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77"/>
          <p:cNvSpPr txBox="1"/>
          <p:nvPr/>
        </p:nvSpPr>
        <p:spPr>
          <a:xfrm>
            <a:off x="226075" y="1541900"/>
            <a:ext cx="28080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On the Main Menu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" lvl="0" indent="-1346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the </a:t>
            </a: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‘New Field Report’</a:t>
            </a: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button at the inspection location.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" lvl="0" indent="-1346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Note: Your </a:t>
            </a: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Permit number</a:t>
            </a: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is required to send a Field Report.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" lvl="0" indent="-1346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You must take photos &amp; videos with the GO app for guaranteed GPS verification.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4" name="Google Shape;924;p17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New Field Report</a:t>
            </a:r>
            <a:endParaRPr/>
          </a:p>
        </p:txBody>
      </p:sp>
      <p:sp>
        <p:nvSpPr>
          <p:cNvPr id="925" name="Google Shape;925;p17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926" name="Google Shape;926;p177" descr="Picture 4"/>
          <p:cNvPicPr preferRelativeResize="0"/>
          <p:nvPr/>
        </p:nvPicPr>
        <p:blipFill rotWithShape="1">
          <a:blip r:embed="rId3">
            <a:alphaModFix/>
          </a:blip>
          <a:srcRect b="13867"/>
          <a:stretch/>
        </p:blipFill>
        <p:spPr>
          <a:xfrm>
            <a:off x="4886950" y="445025"/>
            <a:ext cx="2598325" cy="46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9487" y="1249606"/>
            <a:ext cx="2189175" cy="3893889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177"/>
          <p:cNvSpPr/>
          <p:nvPr/>
        </p:nvSpPr>
        <p:spPr>
          <a:xfrm>
            <a:off x="6195783" y="1630325"/>
            <a:ext cx="1092600" cy="801600"/>
          </a:xfrm>
          <a:prstGeom prst="roundRect">
            <a:avLst>
              <a:gd name="adj" fmla="val 1350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Offline Field Report (OFR)</a:t>
            </a:r>
            <a:endParaRPr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34" name="Google Shape;934;p178"/>
          <p:cNvSpPr txBox="1"/>
          <p:nvPr/>
        </p:nvSpPr>
        <p:spPr>
          <a:xfrm>
            <a:off x="311700" y="1597500"/>
            <a:ext cx="50721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Step 1 - MEDIA:</a:t>
            </a:r>
            <a:r>
              <a:rPr lang="en">
                <a:latin typeface="Inter Light"/>
                <a:ea typeface="Inter Light"/>
                <a:cs typeface="Inter Light"/>
                <a:sym typeface="Inter Light"/>
              </a:rPr>
              <a:t> Add photos &amp; videos with comments.</a:t>
            </a:r>
            <a:endParaRPr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Step 2 - COMMENT:</a:t>
            </a:r>
            <a:r>
              <a:rPr lang="en">
                <a:latin typeface="Inter Light"/>
                <a:ea typeface="Inter Light"/>
                <a:cs typeface="Inter Light"/>
                <a:sym typeface="Inter Light"/>
              </a:rPr>
              <a:t> Add a description.</a:t>
            </a:r>
            <a:endParaRPr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Step 3 - PERMIT:</a:t>
            </a:r>
            <a:r>
              <a:rPr lang="en">
                <a:latin typeface="Inter Light"/>
                <a:ea typeface="Inter Light"/>
                <a:cs typeface="Inter Light"/>
                <a:sym typeface="Inter Light"/>
              </a:rPr>
              <a:t> Agency, permit, &amp; inspection type.</a:t>
            </a:r>
            <a:endParaRPr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Step 4 - SAVE:</a:t>
            </a:r>
            <a:r>
              <a:rPr lang="en">
                <a:latin typeface="Inter Light"/>
                <a:ea typeface="Inter Light"/>
                <a:cs typeface="Inter Light"/>
                <a:sym typeface="Inter Light"/>
              </a:rPr>
              <a:t> Finalizing the report locks it from being edited. Then send the Field Report to the Inspector when you have a good internet connection.</a:t>
            </a: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935" name="Google Shape;935;p178" descr="Picture 4"/>
          <p:cNvPicPr preferRelativeResize="0"/>
          <p:nvPr/>
        </p:nvPicPr>
        <p:blipFill rotWithShape="1">
          <a:blip r:embed="rId3">
            <a:alphaModFix/>
          </a:blip>
          <a:srcRect b="13867"/>
          <a:stretch/>
        </p:blipFill>
        <p:spPr>
          <a:xfrm>
            <a:off x="5496550" y="445025"/>
            <a:ext cx="2598325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178"/>
          <p:cNvSpPr txBox="1"/>
          <p:nvPr/>
        </p:nvSpPr>
        <p:spPr>
          <a:xfrm>
            <a:off x="311700" y="913425"/>
            <a:ext cx="426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Inter"/>
                <a:ea typeface="Inter"/>
                <a:cs typeface="Inter"/>
                <a:sym typeface="Inter"/>
              </a:rPr>
              <a:t>Fill out the step-by-step form</a:t>
            </a:r>
            <a:endParaRPr sz="2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37" name="Google Shape;937;p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225" y="1248975"/>
            <a:ext cx="2178876" cy="38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939" name="Google Shape;939;p178"/>
          <p:cNvPicPr preferRelativeResize="0"/>
          <p:nvPr/>
        </p:nvPicPr>
        <p:blipFill rotWithShape="1">
          <a:blip r:embed="rId5">
            <a:alphaModFix/>
          </a:blip>
          <a:srcRect b="1117"/>
          <a:stretch/>
        </p:blipFill>
        <p:spPr>
          <a:xfrm>
            <a:off x="5692854" y="1222200"/>
            <a:ext cx="2229549" cy="39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Offline Field Report</a:t>
            </a:r>
            <a:endParaRPr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6" name="Google Shape;946;p179"/>
          <p:cNvSpPr txBox="1"/>
          <p:nvPr/>
        </p:nvSpPr>
        <p:spPr>
          <a:xfrm>
            <a:off x="311700" y="1529475"/>
            <a:ext cx="4895400" cy="345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lvl="0" indent="-180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Char char="●"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Ask your Inspector about Offline Field Reports 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400"/>
              <a:buFont typeface="Inter Light"/>
              <a:buChar char="●"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Works for many inspection types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400"/>
              <a:buFont typeface="Inter Light"/>
              <a:buChar char="●"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Automatically saves as you go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Begin the report </a:t>
            </a:r>
            <a:r>
              <a:rPr lang="en" b="1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without</a:t>
            </a: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an internet connection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Your permit number is required to send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400"/>
              <a:buFont typeface="Inter Light"/>
              <a:buChar char="●"/>
            </a:pPr>
            <a:r>
              <a:rPr lang="en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Send the report at a location with a good cellular or WiFi internet connection</a:t>
            </a:r>
            <a:endParaRPr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947" name="Google Shape;947;p179" descr="Picture 4"/>
          <p:cNvPicPr preferRelativeResize="0"/>
          <p:nvPr/>
        </p:nvPicPr>
        <p:blipFill rotWithShape="1">
          <a:blip r:embed="rId3">
            <a:alphaModFix/>
          </a:blip>
          <a:srcRect b="13867"/>
          <a:stretch/>
        </p:blipFill>
        <p:spPr>
          <a:xfrm>
            <a:off x="5496550" y="445025"/>
            <a:ext cx="2598325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179"/>
          <p:cNvSpPr txBox="1"/>
          <p:nvPr/>
        </p:nvSpPr>
        <p:spPr>
          <a:xfrm>
            <a:off x="311700" y="1017725"/>
            <a:ext cx="426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Inter"/>
                <a:ea typeface="Inter"/>
                <a:cs typeface="Inter"/>
                <a:sym typeface="Inter"/>
              </a:rPr>
              <a:t>How-To Basics</a:t>
            </a:r>
            <a:endParaRPr sz="2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9" name="Google Shape;949;p1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950" name="Google Shape;950;p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51" name="Google Shape;951;p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537" y="1249608"/>
            <a:ext cx="2189175" cy="389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p180" descr="Picture 4"/>
          <p:cNvPicPr preferRelativeResize="0"/>
          <p:nvPr/>
        </p:nvPicPr>
        <p:blipFill rotWithShape="1">
          <a:blip r:embed="rId3">
            <a:alphaModFix/>
          </a:blip>
          <a:srcRect b="13867"/>
          <a:stretch/>
        </p:blipFill>
        <p:spPr>
          <a:xfrm>
            <a:off x="451600" y="445025"/>
            <a:ext cx="2598325" cy="46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22" y="1249600"/>
            <a:ext cx="2189175" cy="389384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180"/>
          <p:cNvSpPr txBox="1">
            <a:spLocks noGrp="1"/>
          </p:cNvSpPr>
          <p:nvPr>
            <p:ph type="title"/>
          </p:nvPr>
        </p:nvSpPr>
        <p:spPr>
          <a:xfrm>
            <a:off x="3412475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Saved Field Report Status</a:t>
            </a:r>
            <a:endParaRPr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9" name="Google Shape;959;p180"/>
          <p:cNvSpPr txBox="1"/>
          <p:nvPr/>
        </p:nvSpPr>
        <p:spPr>
          <a:xfrm>
            <a:off x="3412475" y="1879625"/>
            <a:ext cx="4895400" cy="1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Light"/>
              <a:buChar char="●"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Blue dots icon:</a:t>
            </a:r>
            <a:r>
              <a:rPr lang="en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Saved work-in-progress. Can be edited.</a:t>
            </a:r>
            <a:endParaRPr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</a:pPr>
            <a:r>
              <a:rPr lang="en" b="1">
                <a:solidFill>
                  <a:srgbClr val="FF4444"/>
                </a:solidFill>
                <a:latin typeface="Inter"/>
                <a:ea typeface="Inter"/>
                <a:cs typeface="Inter"/>
                <a:sym typeface="Inter"/>
              </a:rPr>
              <a:t>Red send icon:</a:t>
            </a:r>
            <a:r>
              <a:rPr lang="en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Saved and finalized but has not been sent to the Inspector yet. Cannot be edited.</a:t>
            </a:r>
            <a:endParaRPr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Inter Light"/>
              <a:buChar char="●"/>
            </a:pPr>
            <a:r>
              <a:rPr lang="en" b="1">
                <a:solidFill>
                  <a:srgbClr val="99CC00"/>
                </a:solidFill>
                <a:latin typeface="Inter"/>
                <a:ea typeface="Inter"/>
                <a:cs typeface="Inter"/>
                <a:sym typeface="Inter"/>
              </a:rPr>
              <a:t>Green check icon:</a:t>
            </a:r>
            <a:r>
              <a:rPr lang="en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 Saved and finalized and sent to the Inspector. Good to go!</a:t>
            </a:r>
            <a:endParaRPr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60" name="Google Shape;960;p180"/>
          <p:cNvSpPr txBox="1"/>
          <p:nvPr/>
        </p:nvSpPr>
        <p:spPr>
          <a:xfrm>
            <a:off x="3412475" y="1017725"/>
            <a:ext cx="4260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Inter"/>
                <a:ea typeface="Inter"/>
                <a:cs typeface="Inter"/>
                <a:sym typeface="Inter"/>
              </a:rPr>
              <a:t>Field Reports are saved and listed on the Main Menu</a:t>
            </a:r>
            <a:endParaRPr sz="2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1" name="Google Shape;961;p1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962" name="Google Shape;962;p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963" name="Google Shape;963;p180"/>
          <p:cNvCxnSpPr/>
          <p:nvPr/>
        </p:nvCxnSpPr>
        <p:spPr>
          <a:xfrm rot="5400000">
            <a:off x="2752400" y="3343950"/>
            <a:ext cx="1009800" cy="886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99CC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64" name="Google Shape;964;p180"/>
          <p:cNvCxnSpPr/>
          <p:nvPr/>
        </p:nvCxnSpPr>
        <p:spPr>
          <a:xfrm flipH="1">
            <a:off x="2828200" y="2674125"/>
            <a:ext cx="910500" cy="864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444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65" name="Google Shape;965;p180"/>
          <p:cNvCxnSpPr/>
          <p:nvPr/>
        </p:nvCxnSpPr>
        <p:spPr>
          <a:xfrm flipH="1">
            <a:off x="2790750" y="2066000"/>
            <a:ext cx="931800" cy="738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270E3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181" descr="inspection-report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603" y="3524621"/>
            <a:ext cx="1314050" cy="13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81" descr="inspection-report-0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1656" y="3524633"/>
            <a:ext cx="1314050" cy="13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81" descr="inspection-report-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5696" y="3524621"/>
            <a:ext cx="1314050" cy="13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181" descr="inspection-report-0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9749" y="3524633"/>
            <a:ext cx="1314050" cy="13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1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8950" y="733175"/>
            <a:ext cx="3475095" cy="2819666"/>
          </a:xfrm>
          <a:prstGeom prst="rect">
            <a:avLst/>
          </a:prstGeom>
          <a:noFill/>
          <a:ln>
            <a:noFill/>
          </a:ln>
          <a:effectLst>
            <a:outerShdw blurRad="214313" dist="76200" dir="5400000" algn="bl" rotWithShape="0">
              <a:srgbClr val="000000">
                <a:alpha val="25000"/>
              </a:srgbClr>
            </a:outerShdw>
          </a:effectLst>
        </p:spPr>
      </p:pic>
      <p:sp>
        <p:nvSpPr>
          <p:cNvPr id="975" name="Google Shape;975;p181"/>
          <p:cNvSpPr txBox="1"/>
          <p:nvPr/>
        </p:nvSpPr>
        <p:spPr>
          <a:xfrm>
            <a:off x="226075" y="1365625"/>
            <a:ext cx="2808000" cy="340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Automatically notifies and uploads to the Inspector 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PDF format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GPS coordinate verification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Date and timestamp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Permit information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Inspection type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Inspector information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Inspection Media: Photos, video links, comments 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Stored in VuSpex CLOUD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6" name="Google Shape;976;p181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Report Summary</a:t>
            </a:r>
            <a:endParaRPr/>
          </a:p>
        </p:txBody>
      </p:sp>
      <p:sp>
        <p:nvSpPr>
          <p:cNvPr id="977" name="Google Shape;977;p18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978" name="Google Shape;978;p1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8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</a:t>
            </a:r>
            <a:endParaRPr/>
          </a:p>
        </p:txBody>
      </p:sp>
      <p:sp>
        <p:nvSpPr>
          <p:cNvPr id="993" name="Google Shape;993;p18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94" name="Google Shape;994;p183"/>
          <p:cNvSpPr txBox="1">
            <a:spLocks noGrp="1"/>
          </p:cNvSpPr>
          <p:nvPr>
            <p:ph type="subTitle" idx="1"/>
          </p:nvPr>
        </p:nvSpPr>
        <p:spPr>
          <a:xfrm>
            <a:off x="265500" y="2715476"/>
            <a:ext cx="4045200" cy="14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Tap the ‘Settings’ link in the upper-right corner to open.</a:t>
            </a:r>
            <a:endParaRPr/>
          </a:p>
        </p:txBody>
      </p:sp>
      <p:sp>
        <p:nvSpPr>
          <p:cNvPr id="995" name="Google Shape;995;p183"/>
          <p:cNvSpPr txBox="1">
            <a:spLocks noGrp="1"/>
          </p:cNvSpPr>
          <p:nvPr>
            <p:ph type="body" idx="2"/>
          </p:nvPr>
        </p:nvSpPr>
        <p:spPr>
          <a:xfrm>
            <a:off x="4939500" y="1802100"/>
            <a:ext cx="3837000" cy="1539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●"/>
            </a:pPr>
            <a:r>
              <a:rPr lang="en" sz="1600" b="1">
                <a:latin typeface="Inter"/>
                <a:ea typeface="Inter"/>
                <a:cs typeface="Inter"/>
                <a:sym typeface="Inter"/>
              </a:rPr>
              <a:t>Adjust your Account information. </a:t>
            </a:r>
            <a:endParaRPr sz="1600" b="1">
              <a:latin typeface="Inter"/>
              <a:ea typeface="Inter"/>
              <a:cs typeface="Inter"/>
              <a:sym typeface="Inter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●"/>
            </a:pPr>
            <a:r>
              <a:rPr lang="en" sz="1600" b="1">
                <a:latin typeface="Inter"/>
                <a:ea typeface="Inter"/>
                <a:cs typeface="Inter"/>
                <a:sym typeface="Inter"/>
              </a:rPr>
              <a:t>Link a new Agency where you work.</a:t>
            </a:r>
            <a:endParaRPr sz="16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96" name="Google Shape;996;p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712" y="386389"/>
            <a:ext cx="846775" cy="846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84"/>
          <p:cNvSpPr txBox="1"/>
          <p:nvPr/>
        </p:nvSpPr>
        <p:spPr>
          <a:xfrm>
            <a:off x="226075" y="919650"/>
            <a:ext cx="2808000" cy="330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" lvl="0" indent="-180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App Version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" lvl="0" indent="-1803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Account information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" lvl="0" indent="-1803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Edit Account button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" lvl="0" indent="-1803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States</a:t>
            </a: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(where you work)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" lvl="0" indent="-1803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Linked Agencies </a:t>
            </a: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(State, County, City, Company)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" lvl="0" indent="-18034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Server: prod.vuspex.com </a:t>
            </a: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(do not change this setting)</a:t>
            </a:r>
            <a:endParaRPr sz="1200" b="1" i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2" name="Google Shape;1002;p184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 Menu</a:t>
            </a:r>
            <a:endParaRPr/>
          </a:p>
        </p:txBody>
      </p:sp>
      <p:sp>
        <p:nvSpPr>
          <p:cNvPr id="1003" name="Google Shape;1003;p18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004" name="Google Shape;1004;p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05" name="Google Shape;1005;p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700" y="152400"/>
            <a:ext cx="2280971" cy="483870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85"/>
          <p:cNvSpPr txBox="1">
            <a:spLocks noGrp="1"/>
          </p:cNvSpPr>
          <p:nvPr>
            <p:ph type="subTitle" idx="1"/>
          </p:nvPr>
        </p:nvSpPr>
        <p:spPr>
          <a:xfrm>
            <a:off x="993150" y="1153650"/>
            <a:ext cx="7157700" cy="32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MONDAY - FRIDAY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Hours: </a:t>
            </a:r>
            <a:r>
              <a:rPr lang="en" sz="1800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8 AM to 5 PM PT</a:t>
            </a:r>
            <a:endParaRPr sz="1800"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Email: </a:t>
            </a:r>
            <a:r>
              <a:rPr lang="en" sz="1800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support@vuspex.com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Phone: </a:t>
            </a:r>
            <a:r>
              <a:rPr lang="en" sz="1800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(844) 288-7739 ext. 2</a:t>
            </a: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Leave a detailed voicemail</a:t>
            </a:r>
            <a:endParaRPr sz="1800"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Online: </a:t>
            </a:r>
            <a:r>
              <a:rPr lang="en" sz="1800" b="1" u="sng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https://vuspex.com/support/ </a:t>
            </a:r>
            <a:r>
              <a:rPr lang="en" sz="1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Visit our Support page </a:t>
            </a:r>
            <a:r>
              <a:rPr lang="en" sz="1800" b="1" u="sng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800"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1" name="Google Shape;1011;p185"/>
          <p:cNvSpPr txBox="1"/>
          <p:nvPr/>
        </p:nvSpPr>
        <p:spPr>
          <a:xfrm>
            <a:off x="1086025" y="473550"/>
            <a:ext cx="7264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" sz="27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VUSPEX </a:t>
            </a:r>
            <a:r>
              <a:rPr lang="en" sz="2700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SUPPORT - CONTACT</a:t>
            </a:r>
            <a:endParaRPr sz="500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12" name="Google Shape;1012;p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50" y="473550"/>
            <a:ext cx="477900" cy="4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86"/>
          <p:cNvSpPr txBox="1">
            <a:spLocks noGrp="1"/>
          </p:cNvSpPr>
          <p:nvPr>
            <p:ph type="subTitle" idx="1"/>
          </p:nvPr>
        </p:nvSpPr>
        <p:spPr>
          <a:xfrm>
            <a:off x="993150" y="1124250"/>
            <a:ext cx="7157700" cy="3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VuSpex</a:t>
            </a:r>
            <a:r>
              <a:rPr lang="en" sz="18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GO Support</a:t>
            </a:r>
            <a:endParaRPr sz="18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0270E3"/>
                </a:solidFill>
                <a:latin typeface="Inter"/>
                <a:ea typeface="Inter"/>
                <a:sym typeface="Inter"/>
              </a:rPr>
              <a:t>https://www.vuspex.com/support.html</a:t>
            </a:r>
            <a:endParaRPr u="sng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" sz="1800" u="sng" dirty="0">
              <a:solidFill>
                <a:srgbClr val="0270E3"/>
              </a:solidFill>
              <a:latin typeface="Inter"/>
              <a:ea typeface="Inter"/>
              <a:cs typeface="Inter"/>
            </a:endParaRPr>
          </a:p>
        </p:txBody>
      </p:sp>
      <p:sp>
        <p:nvSpPr>
          <p:cNvPr id="1019" name="Google Shape;1019;p186"/>
          <p:cNvSpPr txBox="1"/>
          <p:nvPr/>
        </p:nvSpPr>
        <p:spPr>
          <a:xfrm>
            <a:off x="1086025" y="473550"/>
            <a:ext cx="5008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" sz="270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VUSPEX </a:t>
            </a:r>
            <a:r>
              <a:rPr lang="en" sz="2700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SUPPORT - LINKS</a:t>
            </a:r>
            <a:endParaRPr sz="500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20" name="Google Shape;1020;p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50" y="473550"/>
            <a:ext cx="477900" cy="4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62"/>
          <p:cNvSpPr/>
          <p:nvPr/>
        </p:nvSpPr>
        <p:spPr>
          <a:xfrm>
            <a:off x="0" y="0"/>
            <a:ext cx="1524690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4947" y="2159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7" name="Google Shape;727;p162"/>
          <p:cNvSpPr txBox="1"/>
          <p:nvPr/>
        </p:nvSpPr>
        <p:spPr>
          <a:xfrm>
            <a:off x="1125850" y="1364100"/>
            <a:ext cx="689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Inter ExtraLight"/>
                <a:ea typeface="Inter ExtraLight"/>
                <a:cs typeface="Inter ExtraLight"/>
                <a:sym typeface="Inter ExtraLight"/>
              </a:rPr>
              <a:t>Contractors &amp; Homeowners</a:t>
            </a:r>
            <a:r>
              <a:rPr lang="en" sz="2200" b="1">
                <a:latin typeface="Inter"/>
                <a:ea typeface="Inter"/>
                <a:cs typeface="Inter"/>
                <a:sym typeface="Inter"/>
              </a:rPr>
              <a:t>  </a:t>
            </a:r>
            <a:endParaRPr sz="2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8" name="Google Shape;728;p1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29" name="Google Shape;729;p162"/>
          <p:cNvSpPr txBox="1"/>
          <p:nvPr/>
        </p:nvSpPr>
        <p:spPr>
          <a:xfrm>
            <a:off x="1726450" y="2553875"/>
            <a:ext cx="5691000" cy="181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Inter Light"/>
              <a:buChar char="●"/>
            </a:pPr>
            <a:r>
              <a:rPr lang="en" sz="1800" dirty="0">
                <a:latin typeface="Inter Light"/>
                <a:ea typeface="Inter Light"/>
                <a:cs typeface="Inter Light"/>
                <a:sym typeface="Inter Light"/>
              </a:rPr>
              <a:t>For </a:t>
            </a:r>
            <a:r>
              <a:rPr lang="en" sz="1800" dirty="0" err="1">
                <a:latin typeface="Inter Light"/>
                <a:ea typeface="Inter Light"/>
                <a:cs typeface="Inter Light"/>
                <a:sym typeface="Inter Light"/>
              </a:rPr>
              <a:t>VuSpex</a:t>
            </a:r>
            <a:r>
              <a:rPr lang="en" sz="1800" dirty="0">
                <a:latin typeface="Inter Light"/>
                <a:ea typeface="Inter Light"/>
                <a:cs typeface="Inter Light"/>
                <a:sym typeface="Inter Light"/>
              </a:rPr>
              <a:t> (integrated) customers</a:t>
            </a:r>
            <a:endParaRPr sz="1800" dirty="0"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Inter Light"/>
              <a:buChar char="●"/>
            </a:pPr>
            <a:r>
              <a:rPr lang="en" sz="1800" dirty="0">
                <a:latin typeface="Inter Light"/>
                <a:ea typeface="Inter Light"/>
                <a:cs typeface="Inter Light"/>
                <a:sym typeface="Inter Light"/>
              </a:rPr>
              <a:t>Used by permit applicants &amp; homeowners</a:t>
            </a:r>
            <a:endParaRPr sz="1800" dirty="0"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Inter Light"/>
              <a:buChar char="●"/>
            </a:pPr>
            <a:r>
              <a:rPr lang="en" sz="1800" dirty="0">
                <a:latin typeface="Inter Light"/>
                <a:ea typeface="Inter Light"/>
                <a:cs typeface="Inter Light"/>
                <a:sym typeface="Inter Light"/>
              </a:rPr>
              <a:t>Mobile users located at the inspection site</a:t>
            </a:r>
            <a:endParaRPr sz="1800" dirty="0"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30" name="Google Shape;730;p162"/>
          <p:cNvSpPr txBox="1"/>
          <p:nvPr/>
        </p:nvSpPr>
        <p:spPr>
          <a:xfrm>
            <a:off x="1621602" y="1981625"/>
            <a:ext cx="689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Inter"/>
                <a:ea typeface="Inter"/>
                <a:cs typeface="Inter"/>
                <a:sym typeface="Inter"/>
              </a:rPr>
              <a:t>Inspectors may use VuSpex GO for training and testing purposes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1" name="Google Shape;731;p162"/>
          <p:cNvSpPr txBox="1">
            <a:spLocks noGrp="1"/>
          </p:cNvSpPr>
          <p:nvPr>
            <p:ph type="title"/>
          </p:nvPr>
        </p:nvSpPr>
        <p:spPr>
          <a:xfrm>
            <a:off x="1648025" y="326175"/>
            <a:ext cx="2419800" cy="10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Who uses</a:t>
            </a:r>
            <a:endParaRPr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VUSPEX </a:t>
            </a: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GO?</a:t>
            </a:r>
            <a:endParaRPr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32" name="Google Shape;732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50" y="387652"/>
            <a:ext cx="846775" cy="846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63"/>
          <p:cNvSpPr txBox="1">
            <a:spLocks noGrp="1"/>
          </p:cNvSpPr>
          <p:nvPr>
            <p:ph type="title"/>
          </p:nvPr>
        </p:nvSpPr>
        <p:spPr>
          <a:xfrm>
            <a:off x="1835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Before Getting Started</a:t>
            </a:r>
            <a:endParaRPr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8" name="Google Shape;738;p163"/>
          <p:cNvSpPr txBox="1"/>
          <p:nvPr/>
        </p:nvSpPr>
        <p:spPr>
          <a:xfrm>
            <a:off x="1835700" y="1653950"/>
            <a:ext cx="6636900" cy="235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lnSpc>
                <a:spcPct val="150000"/>
              </a:lnSpc>
              <a:buSzPts val="1800"/>
              <a:buFont typeface="Inter Light"/>
              <a:buChar char="●"/>
            </a:pPr>
            <a:r>
              <a:rPr lang="en" sz="1800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Download the VuSpex GO app to your phone.</a:t>
            </a:r>
            <a:endParaRPr sz="1800"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Light"/>
              <a:buChar char="●"/>
            </a:pPr>
            <a:r>
              <a:rPr lang="en" sz="1800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Create a VuSpex Contractor account.</a:t>
            </a:r>
            <a:endParaRPr sz="1800"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914400" lvl="1" indent="-3429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Inter Light"/>
              <a:buChar char="○"/>
            </a:pPr>
            <a:r>
              <a:rPr lang="en" sz="1800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From the VuSpex GO app</a:t>
            </a:r>
            <a:endParaRPr lang="en" sz="1800" u="sng" dirty="0">
              <a:solidFill>
                <a:schemeClr val="dk1"/>
              </a:solidFill>
              <a:latin typeface="Inter Light"/>
              <a:ea typeface="Inter Light"/>
              <a:cs typeface="Inter Light"/>
            </a:endParaRPr>
          </a:p>
          <a:p>
            <a:pPr marL="914400" lvl="1" indent="-3429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Inter Light"/>
              <a:buChar char="○"/>
            </a:pPr>
            <a:r>
              <a:rPr lang="en" sz="1800" dirty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From the User portal</a:t>
            </a:r>
            <a:endParaRPr lang="en" sz="1800" u="sng" dirty="0">
              <a:solidFill>
                <a:schemeClr val="dk1"/>
              </a:solidFill>
              <a:latin typeface="Inter Light"/>
              <a:ea typeface="Inter Light"/>
              <a:cs typeface="Inter Light"/>
            </a:endParaRPr>
          </a:p>
        </p:txBody>
      </p:sp>
      <p:sp>
        <p:nvSpPr>
          <p:cNvPr id="739" name="Google Shape;739;p163"/>
          <p:cNvSpPr txBox="1"/>
          <p:nvPr/>
        </p:nvSpPr>
        <p:spPr>
          <a:xfrm>
            <a:off x="1835700" y="1017725"/>
            <a:ext cx="426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Inter"/>
                <a:ea typeface="Inter"/>
                <a:cs typeface="Inter"/>
                <a:sym typeface="Inter"/>
              </a:rPr>
              <a:t>Things to know</a:t>
            </a:r>
            <a:endParaRPr sz="2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0" name="Google Shape;740;p1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41" name="Google Shape;741;p163"/>
          <p:cNvSpPr/>
          <p:nvPr/>
        </p:nvSpPr>
        <p:spPr>
          <a:xfrm>
            <a:off x="0" y="0"/>
            <a:ext cx="1524690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4947" y="2159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2" name="Google Shape;742;p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50" y="387652"/>
            <a:ext cx="846775" cy="846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64"/>
          <p:cNvSpPr txBox="1"/>
          <p:nvPr/>
        </p:nvSpPr>
        <p:spPr>
          <a:xfrm>
            <a:off x="226075" y="1249600"/>
            <a:ext cx="2808000" cy="1246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iOS (iPhone, iPad)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the App Store icon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Search for ‘</a:t>
            </a:r>
            <a:r>
              <a:rPr lang="en" sz="1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VuSpex GO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’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the GET button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8" name="Google Shape;748;p164"/>
          <p:cNvSpPr txBox="1">
            <a:spLocks noGrp="1"/>
          </p:cNvSpPr>
          <p:nvPr>
            <p:ph type="title"/>
          </p:nvPr>
        </p:nvSpPr>
        <p:spPr>
          <a:xfrm>
            <a:off x="226078" y="1903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VuSpex GO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your device</a:t>
            </a:r>
            <a:endParaRPr/>
          </a:p>
        </p:txBody>
      </p:sp>
      <p:sp>
        <p:nvSpPr>
          <p:cNvPr id="749" name="Google Shape;749;p16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50" name="Google Shape;750;p16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150" y="2496400"/>
            <a:ext cx="1350000" cy="3870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51" name="Google Shape;751;p16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150" y="4365725"/>
            <a:ext cx="13500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2" name="Google Shape;752;p164"/>
          <p:cNvSpPr txBox="1"/>
          <p:nvPr/>
        </p:nvSpPr>
        <p:spPr>
          <a:xfrm>
            <a:off x="226075" y="3039725"/>
            <a:ext cx="2808000" cy="1246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Android (Smartphone)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the Play Store icon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Search for ‘</a:t>
            </a:r>
            <a:r>
              <a:rPr lang="en" sz="1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VuSpex GO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’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the Install button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53" name="Google Shape;753;p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3725" y="943525"/>
            <a:ext cx="1001650" cy="1001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4" name="Google Shape;754;p164"/>
          <p:cNvSpPr txBox="1"/>
          <p:nvPr/>
        </p:nvSpPr>
        <p:spPr>
          <a:xfrm>
            <a:off x="5279200" y="1945063"/>
            <a:ext cx="189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Inter"/>
                <a:ea typeface="Inter"/>
                <a:cs typeface="Inter"/>
                <a:sym typeface="Inter"/>
              </a:rPr>
              <a:t>App Store icon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55" name="Google Shape;755;p1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27575" y="2496399"/>
            <a:ext cx="1001650" cy="1001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6" name="Google Shape;756;p164"/>
          <p:cNvSpPr txBox="1"/>
          <p:nvPr/>
        </p:nvSpPr>
        <p:spPr>
          <a:xfrm>
            <a:off x="4760575" y="3497925"/>
            <a:ext cx="29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Inter"/>
                <a:ea typeface="Inter"/>
                <a:cs typeface="Inter"/>
                <a:sym typeface="Inter"/>
              </a:rPr>
              <a:t>Google Play Store icon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7" name="Google Shape;757;p164"/>
          <p:cNvSpPr txBox="1">
            <a:spLocks noGrp="1"/>
          </p:cNvSpPr>
          <p:nvPr>
            <p:ph type="title"/>
          </p:nvPr>
        </p:nvSpPr>
        <p:spPr>
          <a:xfrm>
            <a:off x="3577125" y="237975"/>
            <a:ext cx="52692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70E3"/>
                </a:solidFill>
              </a:rPr>
              <a:t>Use the app store on your phone to get the app. </a:t>
            </a:r>
            <a:endParaRPr sz="1800"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8" name="Google Shape;758;p164"/>
          <p:cNvSpPr txBox="1">
            <a:spLocks noGrp="1"/>
          </p:cNvSpPr>
          <p:nvPr>
            <p:ph type="title"/>
          </p:nvPr>
        </p:nvSpPr>
        <p:spPr>
          <a:xfrm>
            <a:off x="3577125" y="4154900"/>
            <a:ext cx="52692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 b="0">
                <a:solidFill>
                  <a:srgbClr val="1B1B1B"/>
                </a:solidFill>
                <a:latin typeface="Inter Medium"/>
                <a:ea typeface="Inter Medium"/>
                <a:cs typeface="Inter Medium"/>
                <a:sym typeface="Inter Medium"/>
              </a:rPr>
              <a:t>Not sure how to do this?</a:t>
            </a:r>
            <a:r>
              <a:rPr lang="en" sz="1420" b="0">
                <a:solidFill>
                  <a:srgbClr val="1B1B1B"/>
                </a:solidFill>
              </a:rPr>
              <a:t> </a:t>
            </a:r>
            <a:endParaRPr sz="1420" b="0">
              <a:solidFill>
                <a:srgbClr val="1B1B1B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20" b="0">
                <a:solidFill>
                  <a:srgbClr val="1B1B1B"/>
                </a:solidFill>
              </a:rPr>
              <a:t>- Talk to your IT Department or have a technical person help you. </a:t>
            </a:r>
            <a:r>
              <a:rPr lang="en" sz="1420" b="0">
                <a:solidFill>
                  <a:srgbClr val="1B1B1B"/>
                </a:solidFill>
              </a:rPr>
              <a:t> </a:t>
            </a:r>
            <a:endParaRPr sz="1420" b="0">
              <a:solidFill>
                <a:srgbClr val="1B1B1B"/>
              </a:solidFill>
            </a:endParaRPr>
          </a:p>
        </p:txBody>
      </p:sp>
      <p:cxnSp>
        <p:nvCxnSpPr>
          <p:cNvPr id="759" name="Google Shape;759;p164"/>
          <p:cNvCxnSpPr/>
          <p:nvPr/>
        </p:nvCxnSpPr>
        <p:spPr>
          <a:xfrm>
            <a:off x="3577025" y="458020"/>
            <a:ext cx="2156700" cy="953400"/>
          </a:xfrm>
          <a:prstGeom prst="curvedConnector3">
            <a:avLst>
              <a:gd name="adj1" fmla="val 23986"/>
            </a:avLst>
          </a:prstGeom>
          <a:noFill/>
          <a:ln w="28575" cap="flat" cmpd="sng">
            <a:solidFill>
              <a:srgbClr val="0270E3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760" name="Google Shape;760;p164"/>
          <p:cNvCxnSpPr>
            <a:stCxn id="757" idx="1"/>
            <a:endCxn id="755" idx="1"/>
          </p:cNvCxnSpPr>
          <p:nvPr/>
        </p:nvCxnSpPr>
        <p:spPr>
          <a:xfrm>
            <a:off x="3577125" y="491025"/>
            <a:ext cx="2150400" cy="2506200"/>
          </a:xfrm>
          <a:prstGeom prst="curvedConnector3">
            <a:avLst>
              <a:gd name="adj1" fmla="val 28210"/>
            </a:avLst>
          </a:prstGeom>
          <a:noFill/>
          <a:ln w="28575" cap="flat" cmpd="sng">
            <a:solidFill>
              <a:srgbClr val="0270E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65"/>
          <p:cNvSpPr txBox="1"/>
          <p:nvPr/>
        </p:nvSpPr>
        <p:spPr>
          <a:xfrm>
            <a:off x="226075" y="1563600"/>
            <a:ext cx="2808000" cy="2986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1. Launch the VuSpex GO app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82880" lvl="0" indent="-180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the icon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2. Sign-in 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82880" lvl="0" indent="-180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Enter your VuSpex Contractor account credentials. Same as the VuSpex APP.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3. Allow permissions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82880" lvl="0" indent="-180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‘Allow While Using App’</a:t>
            </a:r>
            <a:r>
              <a:rPr lang="en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6" name="Google Shape;766;p165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in</a:t>
            </a:r>
            <a:endParaRPr/>
          </a:p>
        </p:txBody>
      </p:sp>
      <p:sp>
        <p:nvSpPr>
          <p:cNvPr id="767" name="Google Shape;767;p16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68" name="Google Shape;768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918" y="1218175"/>
            <a:ext cx="1521999" cy="270715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9" name="Google Shape;769;p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5564" y="1218171"/>
            <a:ext cx="1521999" cy="270716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0" name="Google Shape;770;p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3224" y="1218169"/>
            <a:ext cx="1521999" cy="270716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1" name="Google Shape;771;p165"/>
          <p:cNvSpPr/>
          <p:nvPr/>
        </p:nvSpPr>
        <p:spPr>
          <a:xfrm>
            <a:off x="4443675" y="2728285"/>
            <a:ext cx="382500" cy="422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65"/>
          <p:cNvSpPr txBox="1">
            <a:spLocks noGrp="1"/>
          </p:cNvSpPr>
          <p:nvPr>
            <p:ph type="title"/>
          </p:nvPr>
        </p:nvSpPr>
        <p:spPr>
          <a:xfrm>
            <a:off x="3573325" y="4071250"/>
            <a:ext cx="1771200" cy="3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1B1B"/>
                </a:solidFill>
              </a:rPr>
              <a:t>1. Launch App</a:t>
            </a:r>
            <a:endParaRPr sz="1200">
              <a:solidFill>
                <a:srgbClr val="1B1B1B"/>
              </a:solidFill>
            </a:endParaRPr>
          </a:p>
        </p:txBody>
      </p:sp>
      <p:sp>
        <p:nvSpPr>
          <p:cNvPr id="773" name="Google Shape;773;p165"/>
          <p:cNvSpPr txBox="1">
            <a:spLocks noGrp="1"/>
          </p:cNvSpPr>
          <p:nvPr>
            <p:ph type="title"/>
          </p:nvPr>
        </p:nvSpPr>
        <p:spPr>
          <a:xfrm>
            <a:off x="5340975" y="4071250"/>
            <a:ext cx="1771200" cy="3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1B1B"/>
                </a:solidFill>
              </a:rPr>
              <a:t>2. Sign in</a:t>
            </a:r>
            <a:endParaRPr sz="1200">
              <a:solidFill>
                <a:srgbClr val="1B1B1B"/>
              </a:solidFill>
            </a:endParaRPr>
          </a:p>
        </p:txBody>
      </p:sp>
      <p:sp>
        <p:nvSpPr>
          <p:cNvPr id="774" name="Google Shape;774;p165"/>
          <p:cNvSpPr txBox="1">
            <a:spLocks noGrp="1"/>
          </p:cNvSpPr>
          <p:nvPr>
            <p:ph type="title"/>
          </p:nvPr>
        </p:nvSpPr>
        <p:spPr>
          <a:xfrm>
            <a:off x="7108625" y="4071250"/>
            <a:ext cx="1771200" cy="3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1B1B"/>
                </a:solidFill>
              </a:rPr>
              <a:t>3. Allow permissions</a:t>
            </a:r>
            <a:endParaRPr sz="1200">
              <a:solidFill>
                <a:srgbClr val="1B1B1B"/>
              </a:solidFill>
            </a:endParaRPr>
          </a:p>
        </p:txBody>
      </p:sp>
      <p:sp>
        <p:nvSpPr>
          <p:cNvPr id="775" name="Google Shape;775;p165"/>
          <p:cNvSpPr/>
          <p:nvPr/>
        </p:nvSpPr>
        <p:spPr>
          <a:xfrm>
            <a:off x="5495125" y="1615425"/>
            <a:ext cx="1463100" cy="1323600"/>
          </a:xfrm>
          <a:prstGeom prst="roundRect">
            <a:avLst>
              <a:gd name="adj" fmla="val 5908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65"/>
          <p:cNvSpPr/>
          <p:nvPr/>
        </p:nvSpPr>
        <p:spPr>
          <a:xfrm>
            <a:off x="7435625" y="3105025"/>
            <a:ext cx="1117200" cy="21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7" name="Google Shape;777;p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66"/>
          <p:cNvSpPr txBox="1"/>
          <p:nvPr/>
        </p:nvSpPr>
        <p:spPr>
          <a:xfrm>
            <a:off x="226075" y="1371150"/>
            <a:ext cx="2808000" cy="240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If you do not already have a VuSpex Contractor Account:</a:t>
            </a:r>
            <a:endParaRPr b="1" i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‘Create Account’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Follow the steps to create a new account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Sign in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3" name="Google Shape;783;p16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an Account</a:t>
            </a:r>
            <a:endParaRPr/>
          </a:p>
        </p:txBody>
      </p:sp>
      <p:sp>
        <p:nvSpPr>
          <p:cNvPr id="784" name="Google Shape;784;p16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85" name="Google Shape;785;p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300" y="152400"/>
            <a:ext cx="2720409" cy="4838701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6" name="Google Shape;786;p166"/>
          <p:cNvSpPr/>
          <p:nvPr/>
        </p:nvSpPr>
        <p:spPr>
          <a:xfrm>
            <a:off x="5352350" y="3452275"/>
            <a:ext cx="1428300" cy="43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7" name="Google Shape;787;p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67"/>
          <p:cNvSpPr txBox="1"/>
          <p:nvPr/>
        </p:nvSpPr>
        <p:spPr>
          <a:xfrm>
            <a:off x="226075" y="1311200"/>
            <a:ext cx="2808000" cy="335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If you have a VuSpex Contractor Account, but forgot your password:</a:t>
            </a:r>
            <a:endParaRPr b="1" i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‘Forgot password’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Enter the phone number for your VuSpex Account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Enter the ‘One time code’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Enter the new password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Confirm the password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Tap ‘Reset Password’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Sign in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3" name="Google Shape;793;p16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Forgot password?</a:t>
            </a:r>
            <a:endParaRPr/>
          </a:p>
        </p:txBody>
      </p:sp>
      <p:sp>
        <p:nvSpPr>
          <p:cNvPr id="794" name="Google Shape;794;p16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95" name="Google Shape;795;p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300" y="152400"/>
            <a:ext cx="2720409" cy="4838701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6" name="Google Shape;796;p167"/>
          <p:cNvSpPr/>
          <p:nvPr/>
        </p:nvSpPr>
        <p:spPr>
          <a:xfrm>
            <a:off x="5352350" y="3124467"/>
            <a:ext cx="1428300" cy="43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7" name="Google Shape;797;p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Main Menu Screen</a:t>
            </a:r>
            <a:endParaRPr b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3" name="Google Shape;803;p168"/>
          <p:cNvSpPr txBox="1"/>
          <p:nvPr/>
        </p:nvSpPr>
        <p:spPr>
          <a:xfrm>
            <a:off x="311700" y="1653950"/>
            <a:ext cx="44433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800"/>
              <a:buFont typeface="Inter"/>
              <a:buChar char="●"/>
            </a:pPr>
            <a:r>
              <a:rPr lang="en" sz="1800" b="1" dirty="0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Offline Field Report (OFR)</a:t>
            </a:r>
            <a:endParaRPr sz="1800" b="1" dirty="0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800"/>
              <a:buFont typeface="Inter"/>
              <a:buChar char="●"/>
            </a:pPr>
            <a:r>
              <a:rPr lang="en" sz="1800" b="1" dirty="0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Field Report Status / History</a:t>
            </a:r>
            <a:endParaRPr sz="1800" b="1" dirty="0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800"/>
              <a:buFont typeface="Inter"/>
              <a:buChar char="●"/>
            </a:pPr>
            <a:r>
              <a:rPr lang="en" sz="1800" b="1" dirty="0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Settings menu</a:t>
            </a:r>
            <a:endParaRPr sz="1800" b="1" dirty="0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70E3"/>
              </a:buClr>
              <a:buSzPts val="1800"/>
              <a:buFont typeface="Inter"/>
              <a:buChar char="●"/>
            </a:pPr>
            <a:r>
              <a:rPr lang="en" sz="1800" b="1" dirty="0">
                <a:solidFill>
                  <a:srgbClr val="0270E3"/>
                </a:solidFill>
                <a:latin typeface="Inter"/>
                <a:ea typeface="Inter"/>
                <a:cs typeface="Inter"/>
                <a:sym typeface="Inter"/>
              </a:rPr>
              <a:t>Support</a:t>
            </a:r>
            <a:endParaRPr sz="1800" b="1" dirty="0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04" name="Google Shape;804;p168" descr="Picture 4"/>
          <p:cNvPicPr preferRelativeResize="0"/>
          <p:nvPr/>
        </p:nvPicPr>
        <p:blipFill rotWithShape="1">
          <a:blip r:embed="rId3">
            <a:alphaModFix/>
          </a:blip>
          <a:srcRect b="13867"/>
          <a:stretch/>
        </p:blipFill>
        <p:spPr>
          <a:xfrm>
            <a:off x="4886950" y="445025"/>
            <a:ext cx="2598325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68"/>
          <p:cNvSpPr txBox="1"/>
          <p:nvPr/>
        </p:nvSpPr>
        <p:spPr>
          <a:xfrm>
            <a:off x="311700" y="1017725"/>
            <a:ext cx="426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Inter"/>
                <a:ea typeface="Inter"/>
                <a:cs typeface="Inter"/>
                <a:sym typeface="Inter"/>
              </a:rPr>
              <a:t>VuSpex GO features:</a:t>
            </a:r>
            <a:endParaRPr sz="2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6" name="Google Shape;806;p1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807" name="Google Shape;807;p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875" y="260651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08" name="Google Shape;808;p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3774" y="1249650"/>
            <a:ext cx="2189175" cy="389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7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Offline Field Report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(OFR)</a:t>
            </a:r>
            <a:endParaRPr sz="3000"/>
          </a:p>
        </p:txBody>
      </p:sp>
      <p:sp>
        <p:nvSpPr>
          <p:cNvPr id="914" name="Google Shape;914;p17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5" name="Google Shape;915;p176"/>
          <p:cNvSpPr txBox="1">
            <a:spLocks noGrp="1"/>
          </p:cNvSpPr>
          <p:nvPr>
            <p:ph type="subTitle" idx="1"/>
          </p:nvPr>
        </p:nvSpPr>
        <p:spPr>
          <a:xfrm>
            <a:off x="265500" y="2203454"/>
            <a:ext cx="4045200" cy="19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inspection media to the Inspector at any time.</a:t>
            </a:r>
            <a:endParaRPr/>
          </a:p>
          <a:p>
            <a:pPr marL="457200" lvl="0" indent="-3041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Rural or congested areas with network connection issues</a:t>
            </a:r>
            <a:endParaRPr sz="1400"/>
          </a:p>
          <a:p>
            <a:pPr marL="457200" lvl="0" indent="-30416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 sz="1400"/>
              <a:t>Limited or no internet connection at the inspection site.</a:t>
            </a:r>
            <a:endParaRPr sz="1400"/>
          </a:p>
        </p:txBody>
      </p:sp>
      <p:sp>
        <p:nvSpPr>
          <p:cNvPr id="916" name="Google Shape;916;p176"/>
          <p:cNvSpPr txBox="1">
            <a:spLocks noGrp="1"/>
          </p:cNvSpPr>
          <p:nvPr>
            <p:ph type="body" idx="2"/>
          </p:nvPr>
        </p:nvSpPr>
        <p:spPr>
          <a:xfrm>
            <a:off x="4939500" y="629700"/>
            <a:ext cx="3837000" cy="3884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Inter"/>
                <a:ea typeface="Inter"/>
                <a:cs typeface="Inter"/>
                <a:sym typeface="Inter"/>
              </a:rPr>
              <a:t>A variation of a virtual inspection that does not require an Inspector’s real-time participation. The Contractor independently submits a form containing inspection media. </a:t>
            </a:r>
            <a:endParaRPr sz="1600" b="1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b="1">
                <a:latin typeface="Inter"/>
                <a:ea typeface="Inter"/>
                <a:cs typeface="Inter"/>
                <a:sym typeface="Inter"/>
              </a:rPr>
              <a:t>An inspection report is automatically generated and uploaded to the permit record for the Inspector to review and result the virtual inspection.</a:t>
            </a:r>
            <a:endParaRPr sz="1600" b="1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17" name="Google Shape;917;p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712" y="386389"/>
            <a:ext cx="846775" cy="846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18" name="Google Shape;918;p176"/>
          <p:cNvSpPr txBox="1">
            <a:spLocks noGrp="1"/>
          </p:cNvSpPr>
          <p:nvPr>
            <p:ph type="title"/>
          </p:nvPr>
        </p:nvSpPr>
        <p:spPr>
          <a:xfrm>
            <a:off x="369600" y="4119550"/>
            <a:ext cx="3837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/>
              <a:t>Note: Your Permit number is required to send a Field Report</a:t>
            </a:r>
            <a:endParaRPr sz="1400" b="1" i="1">
              <a:solidFill>
                <a:srgbClr val="0270E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uSpex 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9f222f-2c27-4bed-9e47-d1284a5e2e4a">
      <Terms xmlns="http://schemas.microsoft.com/office/infopath/2007/PartnerControls"/>
    </lcf76f155ced4ddcb4097134ff3c332f>
    <TaxCatchAll xmlns="aa5cd24c-b2b7-4954-a147-1f696d6e5e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E6A773B8DE4247A20FDB3CB61D3DE2" ma:contentTypeVersion="15" ma:contentTypeDescription="Create a new document." ma:contentTypeScope="" ma:versionID="fdad77e150e1ff5300d07953fcb71d39">
  <xsd:schema xmlns:xsd="http://www.w3.org/2001/XMLSchema" xmlns:xs="http://www.w3.org/2001/XMLSchema" xmlns:p="http://schemas.microsoft.com/office/2006/metadata/properties" xmlns:ns2="fe9f222f-2c27-4bed-9e47-d1284a5e2e4a" xmlns:ns3="aa5cd24c-b2b7-4954-a147-1f696d6e5e67" targetNamespace="http://schemas.microsoft.com/office/2006/metadata/properties" ma:root="true" ma:fieldsID="c7d6015c189999fcdd540f3a8034c78b" ns2:_="" ns3:_="">
    <xsd:import namespace="fe9f222f-2c27-4bed-9e47-d1284a5e2e4a"/>
    <xsd:import namespace="aa5cd24c-b2b7-4954-a147-1f696d6e5e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f222f-2c27-4bed-9e47-d1284a5e2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6d1e82f-a4fa-49a5-8e51-b8259c2f5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cd24c-b2b7-4954-a147-1f696d6e5e6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5d390f2-b31a-423d-a7c3-2669d0b10376}" ma:internalName="TaxCatchAll" ma:showField="CatchAllData" ma:web="aa5cd24c-b2b7-4954-a147-1f696d6e5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1494EE-B813-4E54-98F0-E294B18C69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9B965D-B1D8-4C04-8B3B-FB0F1A0C139B}">
  <ds:schemaRefs>
    <ds:schemaRef ds:uri="http://schemas.microsoft.com/office/2006/metadata/properties"/>
    <ds:schemaRef ds:uri="http://schemas.microsoft.com/office/infopath/2007/PartnerControls"/>
    <ds:schemaRef ds:uri="fe9f222f-2c27-4bed-9e47-d1284a5e2e4a"/>
    <ds:schemaRef ds:uri="aa5cd24c-b2b7-4954-a147-1f696d6e5e67"/>
  </ds:schemaRefs>
</ds:datastoreItem>
</file>

<file path=customXml/itemProps3.xml><?xml version="1.0" encoding="utf-8"?>
<ds:datastoreItem xmlns:ds="http://schemas.openxmlformats.org/officeDocument/2006/customXml" ds:itemID="{29946A10-1378-485D-8164-D9A0C9919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f222f-2c27-4bed-9e47-d1284a5e2e4a"/>
    <ds:schemaRef ds:uri="aa5cd24c-b2b7-4954-a147-1f696d6e5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888</Words>
  <Application>Microsoft Office PowerPoint</Application>
  <PresentationFormat>On-screen Show (16:9)</PresentationFormat>
  <Paragraphs>144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Helvetica Neue</vt:lpstr>
      <vt:lpstr>Inter</vt:lpstr>
      <vt:lpstr>Roboto</vt:lpstr>
      <vt:lpstr>Arial</vt:lpstr>
      <vt:lpstr>Inter ExtraLight</vt:lpstr>
      <vt:lpstr>Inter Light</vt:lpstr>
      <vt:lpstr>Inter Medium</vt:lpstr>
      <vt:lpstr>VuSpex GO</vt:lpstr>
      <vt:lpstr>Material</vt:lpstr>
      <vt:lpstr>Simple Light</vt:lpstr>
      <vt:lpstr>PowerPoint Presentation</vt:lpstr>
      <vt:lpstr>Who uses VUSPEX GO?</vt:lpstr>
      <vt:lpstr>Before Getting Started</vt:lpstr>
      <vt:lpstr>Get VuSpex GO  on your device</vt:lpstr>
      <vt:lpstr>Sign in</vt:lpstr>
      <vt:lpstr>Create an Account</vt:lpstr>
      <vt:lpstr>Forgot password?</vt:lpstr>
      <vt:lpstr>Main Menu Screen</vt:lpstr>
      <vt:lpstr>Offline Field Report (OFR)</vt:lpstr>
      <vt:lpstr>Create a New Field Report</vt:lpstr>
      <vt:lpstr>Offline Field Report (OFR)</vt:lpstr>
      <vt:lpstr>Offline Field Report</vt:lpstr>
      <vt:lpstr>Saved Field Report Status</vt:lpstr>
      <vt:lpstr>Field Report Summary</vt:lpstr>
      <vt:lpstr>Settings Menu</vt:lpstr>
      <vt:lpstr>Settings Menu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Vasser, Cameron</dc:creator>
  <cp:lastModifiedBy>Vasser, Cameron</cp:lastModifiedBy>
  <cp:revision>18</cp:revision>
  <dcterms:modified xsi:type="dcterms:W3CDTF">2026-03-19T15:18:44Z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0x010100FCE6A773B8DE4247A20FDB3CB61D3DE2</vt:lpwstr>
  </property>
</Properties>
</file>